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0" r:id="rId2"/>
    <p:sldId id="271" r:id="rId3"/>
    <p:sldId id="272" r:id="rId4"/>
    <p:sldId id="273" r:id="rId5"/>
    <p:sldId id="282" r:id="rId6"/>
    <p:sldId id="283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3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59A98-E66E-4319-879F-BB69E60A418A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88A82-5512-4E9E-B76D-84FD4D96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1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3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8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286000" y="-144450"/>
            <a:ext cx="14961887" cy="965501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60963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4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2845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499"/>
              <a:ext cx="10218420" cy="1523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2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423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  <p:grpSp>
        <p:nvGrpSpPr>
          <p:cNvPr id="3" name="Group 3"/>
          <p:cNvGrpSpPr/>
          <p:nvPr/>
        </p:nvGrpSpPr>
        <p:grpSpPr>
          <a:xfrm>
            <a:off x="224004" y="380842"/>
            <a:ext cx="11743991" cy="6260260"/>
            <a:chOff x="0" y="0"/>
            <a:chExt cx="4639602" cy="24731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39602" cy="2473189"/>
            </a:xfrm>
            <a:custGeom>
              <a:avLst/>
              <a:gdLst/>
              <a:ahLst/>
              <a:cxnLst/>
              <a:rect l="l" t="t" r="r" b="b"/>
              <a:pathLst>
                <a:path w="4639602" h="2473189">
                  <a:moveTo>
                    <a:pt x="22414" y="0"/>
                  </a:moveTo>
                  <a:lnTo>
                    <a:pt x="4617188" y="0"/>
                  </a:lnTo>
                  <a:cubicBezTo>
                    <a:pt x="4623133" y="0"/>
                    <a:pt x="4628833" y="2361"/>
                    <a:pt x="4633037" y="6565"/>
                  </a:cubicBezTo>
                  <a:cubicBezTo>
                    <a:pt x="4637240" y="10768"/>
                    <a:pt x="4639602" y="16469"/>
                    <a:pt x="4639602" y="22414"/>
                  </a:cubicBezTo>
                  <a:lnTo>
                    <a:pt x="4639602" y="2450776"/>
                  </a:lnTo>
                  <a:cubicBezTo>
                    <a:pt x="4639602" y="2456720"/>
                    <a:pt x="4637240" y="2462421"/>
                    <a:pt x="4633037" y="2466624"/>
                  </a:cubicBezTo>
                  <a:cubicBezTo>
                    <a:pt x="4628833" y="2470828"/>
                    <a:pt x="4623133" y="2473189"/>
                    <a:pt x="4617188" y="2473189"/>
                  </a:cubicBezTo>
                  <a:lnTo>
                    <a:pt x="22414" y="2473189"/>
                  </a:lnTo>
                  <a:cubicBezTo>
                    <a:pt x="16469" y="2473189"/>
                    <a:pt x="10768" y="2470828"/>
                    <a:pt x="6565" y="2466624"/>
                  </a:cubicBezTo>
                  <a:cubicBezTo>
                    <a:pt x="2361" y="2462421"/>
                    <a:pt x="0" y="2456720"/>
                    <a:pt x="0" y="2450776"/>
                  </a:cubicBezTo>
                  <a:lnTo>
                    <a:pt x="0" y="22414"/>
                  </a:lnTo>
                  <a:cubicBezTo>
                    <a:pt x="0" y="16469"/>
                    <a:pt x="2361" y="10768"/>
                    <a:pt x="6565" y="6565"/>
                  </a:cubicBezTo>
                  <a:cubicBezTo>
                    <a:pt x="10768" y="2361"/>
                    <a:pt x="16469" y="0"/>
                    <a:pt x="2241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82311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39602" cy="251128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36667" y="3214069"/>
            <a:ext cx="5770396" cy="690247"/>
            <a:chOff x="0" y="0"/>
            <a:chExt cx="2279663" cy="2726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9663" cy="272690"/>
            </a:xfrm>
            <a:custGeom>
              <a:avLst/>
              <a:gdLst/>
              <a:ahLst/>
              <a:cxnLst/>
              <a:rect l="l" t="t" r="r" b="b"/>
              <a:pathLst>
                <a:path w="2279663" h="272690">
                  <a:moveTo>
                    <a:pt x="0" y="0"/>
                  </a:moveTo>
                  <a:lnTo>
                    <a:pt x="2279663" y="0"/>
                  </a:lnTo>
                  <a:lnTo>
                    <a:pt x="2279663" y="272690"/>
                  </a:lnTo>
                  <a:lnTo>
                    <a:pt x="0" y="27269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4E3024"/>
              </a:solidFill>
              <a:prstDash val="dash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9663" cy="31079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16765" y="3289887"/>
            <a:ext cx="541020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200"/>
              </a:lnSpc>
            </a:pP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a) Sang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chiết</a:t>
            </a: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ga</a:t>
            </a: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không</a:t>
            </a: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 an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toàn</a:t>
            </a:r>
            <a:endParaRPr lang="en-US" sz="3000" b="1" dirty="0">
              <a:solidFill>
                <a:srgbClr val="823113"/>
              </a:solidFill>
              <a:latin typeface="Cambria Bold"/>
              <a:ea typeface="Cambria Bold"/>
              <a:cs typeface="Cambria Bold"/>
              <a:sym typeface="Cambria Bold"/>
            </a:endParaRPr>
          </a:p>
        </p:txBody>
      </p:sp>
      <p:sp>
        <p:nvSpPr>
          <p:cNvPr id="11" name="AutoShape 11"/>
          <p:cNvSpPr/>
          <p:nvPr/>
        </p:nvSpPr>
        <p:spPr>
          <a:xfrm flipH="1">
            <a:off x="6569865" y="922867"/>
            <a:ext cx="0" cy="5012266"/>
          </a:xfrm>
          <a:prstGeom prst="line">
            <a:avLst/>
          </a:prstGeom>
          <a:ln w="85725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2" name="TextBox 12"/>
          <p:cNvSpPr txBox="1"/>
          <p:nvPr/>
        </p:nvSpPr>
        <p:spPr>
          <a:xfrm>
            <a:off x="7593039" y="967317"/>
            <a:ext cx="4257807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42"/>
              </a:lnSpc>
            </a:pP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Sang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chiết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ga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không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an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toàn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có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thể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dẫn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đến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cháy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,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nổ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</p:txBody>
      </p:sp>
      <p:sp>
        <p:nvSpPr>
          <p:cNvPr id="13" name="AutoShape 13"/>
          <p:cNvSpPr/>
          <p:nvPr/>
        </p:nvSpPr>
        <p:spPr>
          <a:xfrm>
            <a:off x="6569865" y="1915398"/>
            <a:ext cx="877125" cy="0"/>
          </a:xfrm>
          <a:prstGeom prst="line">
            <a:avLst/>
          </a:prstGeom>
          <a:ln w="1047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4" name="AutoShape 14"/>
          <p:cNvSpPr/>
          <p:nvPr/>
        </p:nvSpPr>
        <p:spPr>
          <a:xfrm>
            <a:off x="6569865" y="5097179"/>
            <a:ext cx="877125" cy="0"/>
          </a:xfrm>
          <a:prstGeom prst="line">
            <a:avLst/>
          </a:prstGeom>
          <a:ln w="1047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5" name="TextBox 15"/>
          <p:cNvSpPr txBox="1"/>
          <p:nvPr/>
        </p:nvSpPr>
        <p:spPr>
          <a:xfrm>
            <a:off x="7211528" y="4378429"/>
            <a:ext cx="4728731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40"/>
              </a:lnSpc>
            </a:pP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Cách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phòng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tránh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: </a:t>
            </a: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Không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nên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tự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 sang </a:t>
            </a: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chiết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ga</a:t>
            </a:r>
            <a:endParaRPr lang="en-US" sz="3600" b="1" dirty="0">
              <a:solidFill>
                <a:srgbClr val="00BF63"/>
              </a:solidFill>
              <a:latin typeface="Cambria Bold"/>
              <a:ea typeface="Cambria Bold"/>
              <a:cs typeface="Cambria Bold"/>
              <a:sym typeface="Cambria Bold"/>
            </a:endParaRPr>
          </a:p>
        </p:txBody>
      </p:sp>
    </p:spTree>
    <p:extLst>
      <p:ext uri="{BB962C8B-B14F-4D97-AF65-F5344CB8AC3E}">
        <p14:creationId xmlns:p14="http://schemas.microsoft.com/office/powerpoint/2010/main" val="36224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  <p:grpSp>
        <p:nvGrpSpPr>
          <p:cNvPr id="3" name="Group 3"/>
          <p:cNvGrpSpPr/>
          <p:nvPr/>
        </p:nvGrpSpPr>
        <p:grpSpPr>
          <a:xfrm>
            <a:off x="224004" y="298870"/>
            <a:ext cx="11743991" cy="6260260"/>
            <a:chOff x="0" y="0"/>
            <a:chExt cx="4639602" cy="24731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39602" cy="2473189"/>
            </a:xfrm>
            <a:custGeom>
              <a:avLst/>
              <a:gdLst/>
              <a:ahLst/>
              <a:cxnLst/>
              <a:rect l="l" t="t" r="r" b="b"/>
              <a:pathLst>
                <a:path w="4639602" h="2473189">
                  <a:moveTo>
                    <a:pt x="22414" y="0"/>
                  </a:moveTo>
                  <a:lnTo>
                    <a:pt x="4617188" y="0"/>
                  </a:lnTo>
                  <a:cubicBezTo>
                    <a:pt x="4623133" y="0"/>
                    <a:pt x="4628833" y="2361"/>
                    <a:pt x="4633037" y="6565"/>
                  </a:cubicBezTo>
                  <a:cubicBezTo>
                    <a:pt x="4637240" y="10768"/>
                    <a:pt x="4639602" y="16469"/>
                    <a:pt x="4639602" y="22414"/>
                  </a:cubicBezTo>
                  <a:lnTo>
                    <a:pt x="4639602" y="2450776"/>
                  </a:lnTo>
                  <a:cubicBezTo>
                    <a:pt x="4639602" y="2456720"/>
                    <a:pt x="4637240" y="2462421"/>
                    <a:pt x="4633037" y="2466624"/>
                  </a:cubicBezTo>
                  <a:cubicBezTo>
                    <a:pt x="4628833" y="2470828"/>
                    <a:pt x="4623133" y="2473189"/>
                    <a:pt x="4617188" y="2473189"/>
                  </a:cubicBezTo>
                  <a:lnTo>
                    <a:pt x="22414" y="2473189"/>
                  </a:lnTo>
                  <a:cubicBezTo>
                    <a:pt x="16469" y="2473189"/>
                    <a:pt x="10768" y="2470828"/>
                    <a:pt x="6565" y="2466624"/>
                  </a:cubicBezTo>
                  <a:cubicBezTo>
                    <a:pt x="2361" y="2462421"/>
                    <a:pt x="0" y="2456720"/>
                    <a:pt x="0" y="2450776"/>
                  </a:cubicBezTo>
                  <a:lnTo>
                    <a:pt x="0" y="22414"/>
                  </a:lnTo>
                  <a:cubicBezTo>
                    <a:pt x="0" y="16469"/>
                    <a:pt x="2361" y="10768"/>
                    <a:pt x="6565" y="6565"/>
                  </a:cubicBezTo>
                  <a:cubicBezTo>
                    <a:pt x="10768" y="2361"/>
                    <a:pt x="16469" y="0"/>
                    <a:pt x="2241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82311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39602" cy="251128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6687" y="3102623"/>
            <a:ext cx="5770396" cy="690247"/>
            <a:chOff x="0" y="0"/>
            <a:chExt cx="2279663" cy="2726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79663" cy="272690"/>
            </a:xfrm>
            <a:custGeom>
              <a:avLst/>
              <a:gdLst/>
              <a:ahLst/>
              <a:cxnLst/>
              <a:rect l="l" t="t" r="r" b="b"/>
              <a:pathLst>
                <a:path w="2279663" h="272690">
                  <a:moveTo>
                    <a:pt x="0" y="0"/>
                  </a:moveTo>
                  <a:lnTo>
                    <a:pt x="2279663" y="0"/>
                  </a:lnTo>
                  <a:lnTo>
                    <a:pt x="2279663" y="272690"/>
                  </a:lnTo>
                  <a:lnTo>
                    <a:pt x="0" y="27269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4E3024"/>
              </a:solidFill>
              <a:prstDash val="dash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279663" cy="31079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30887" y="3134392"/>
            <a:ext cx="541020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200"/>
              </a:lnSpc>
            </a:pP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b)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Chất</a:t>
            </a: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đốt</a:t>
            </a: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để</a:t>
            </a: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gần</a:t>
            </a: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tủ</a:t>
            </a: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điện</a:t>
            </a:r>
            <a:endParaRPr lang="en-US" sz="3000" b="1" dirty="0">
              <a:solidFill>
                <a:srgbClr val="823113"/>
              </a:solidFill>
              <a:latin typeface="Cambria Bold"/>
              <a:ea typeface="Cambria Bold"/>
              <a:cs typeface="Cambria Bold"/>
              <a:sym typeface="Cambria Bold"/>
            </a:endParaRPr>
          </a:p>
        </p:txBody>
      </p:sp>
      <p:sp>
        <p:nvSpPr>
          <p:cNvPr id="11" name="AutoShape 11"/>
          <p:cNvSpPr/>
          <p:nvPr/>
        </p:nvSpPr>
        <p:spPr>
          <a:xfrm flipH="1">
            <a:off x="6569865" y="922867"/>
            <a:ext cx="0" cy="5012266"/>
          </a:xfrm>
          <a:prstGeom prst="line">
            <a:avLst/>
          </a:prstGeom>
          <a:ln w="85725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2" name="AutoShape 12"/>
          <p:cNvSpPr/>
          <p:nvPr/>
        </p:nvSpPr>
        <p:spPr>
          <a:xfrm>
            <a:off x="6569865" y="1915398"/>
            <a:ext cx="877125" cy="0"/>
          </a:xfrm>
          <a:prstGeom prst="line">
            <a:avLst/>
          </a:prstGeom>
          <a:ln w="1047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3" name="AutoShape 13"/>
          <p:cNvSpPr/>
          <p:nvPr/>
        </p:nvSpPr>
        <p:spPr>
          <a:xfrm>
            <a:off x="6569865" y="5097179"/>
            <a:ext cx="877125" cy="0"/>
          </a:xfrm>
          <a:prstGeom prst="line">
            <a:avLst/>
          </a:prstGeom>
          <a:ln w="1047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4" name="TextBox 14"/>
          <p:cNvSpPr txBox="1"/>
          <p:nvPr/>
        </p:nvSpPr>
        <p:spPr>
          <a:xfrm>
            <a:off x="7593039" y="1179019"/>
            <a:ext cx="4257807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42"/>
              </a:lnSpc>
            </a:pP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Chất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đốt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để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gần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tủ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điện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.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Khi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có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tia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lửa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điện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sẽ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gây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cháy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,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nổ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22115" y="4479255"/>
            <a:ext cx="4728731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40"/>
              </a:lnSpc>
            </a:pP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Cách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phòng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tránh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: </a:t>
            </a:r>
          </a:p>
          <a:p>
            <a:pPr algn="ctr" defTabSz="609630">
              <a:lnSpc>
                <a:spcPts val="5040"/>
              </a:lnSpc>
            </a:pP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Để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chất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đốt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cách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xa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tủ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điện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tối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0" b="1" dirty="0" err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thiểu</a:t>
            </a:r>
            <a:r>
              <a:rPr lang="en-US" sz="3600" b="1" dirty="0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 20 cm</a:t>
            </a:r>
          </a:p>
        </p:txBody>
      </p:sp>
    </p:spTree>
    <p:extLst>
      <p:ext uri="{BB962C8B-B14F-4D97-AF65-F5344CB8AC3E}">
        <p14:creationId xmlns:p14="http://schemas.microsoft.com/office/powerpoint/2010/main" val="3423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  <p:grpSp>
        <p:nvGrpSpPr>
          <p:cNvPr id="3" name="Group 3"/>
          <p:cNvGrpSpPr/>
          <p:nvPr/>
        </p:nvGrpSpPr>
        <p:grpSpPr>
          <a:xfrm>
            <a:off x="224005" y="298870"/>
            <a:ext cx="11743991" cy="6260260"/>
            <a:chOff x="0" y="0"/>
            <a:chExt cx="4639602" cy="24731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39602" cy="2473189"/>
            </a:xfrm>
            <a:custGeom>
              <a:avLst/>
              <a:gdLst/>
              <a:ahLst/>
              <a:cxnLst/>
              <a:rect l="l" t="t" r="r" b="b"/>
              <a:pathLst>
                <a:path w="4639602" h="2473189">
                  <a:moveTo>
                    <a:pt x="22414" y="0"/>
                  </a:moveTo>
                  <a:lnTo>
                    <a:pt x="4617188" y="0"/>
                  </a:lnTo>
                  <a:cubicBezTo>
                    <a:pt x="4623133" y="0"/>
                    <a:pt x="4628833" y="2361"/>
                    <a:pt x="4633037" y="6565"/>
                  </a:cubicBezTo>
                  <a:cubicBezTo>
                    <a:pt x="4637240" y="10768"/>
                    <a:pt x="4639602" y="16469"/>
                    <a:pt x="4639602" y="22414"/>
                  </a:cubicBezTo>
                  <a:lnTo>
                    <a:pt x="4639602" y="2450776"/>
                  </a:lnTo>
                  <a:cubicBezTo>
                    <a:pt x="4639602" y="2456720"/>
                    <a:pt x="4637240" y="2462421"/>
                    <a:pt x="4633037" y="2466624"/>
                  </a:cubicBezTo>
                  <a:cubicBezTo>
                    <a:pt x="4628833" y="2470828"/>
                    <a:pt x="4623133" y="2473189"/>
                    <a:pt x="4617188" y="2473189"/>
                  </a:cubicBezTo>
                  <a:lnTo>
                    <a:pt x="22414" y="2473189"/>
                  </a:lnTo>
                  <a:cubicBezTo>
                    <a:pt x="16469" y="2473189"/>
                    <a:pt x="10768" y="2470828"/>
                    <a:pt x="6565" y="2466624"/>
                  </a:cubicBezTo>
                  <a:cubicBezTo>
                    <a:pt x="2361" y="2462421"/>
                    <a:pt x="0" y="2456720"/>
                    <a:pt x="0" y="2450776"/>
                  </a:cubicBezTo>
                  <a:lnTo>
                    <a:pt x="0" y="22414"/>
                  </a:lnTo>
                  <a:cubicBezTo>
                    <a:pt x="0" y="16469"/>
                    <a:pt x="2361" y="10768"/>
                    <a:pt x="6565" y="6565"/>
                  </a:cubicBezTo>
                  <a:cubicBezTo>
                    <a:pt x="10768" y="2361"/>
                    <a:pt x="16469" y="0"/>
                    <a:pt x="2241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82311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39602" cy="251128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75465" y="3083876"/>
            <a:ext cx="5770396" cy="690247"/>
            <a:chOff x="0" y="0"/>
            <a:chExt cx="2279663" cy="2726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79663" cy="272690"/>
            </a:xfrm>
            <a:custGeom>
              <a:avLst/>
              <a:gdLst/>
              <a:ahLst/>
              <a:cxnLst/>
              <a:rect l="l" t="t" r="r" b="b"/>
              <a:pathLst>
                <a:path w="2279663" h="272690">
                  <a:moveTo>
                    <a:pt x="0" y="0"/>
                  </a:moveTo>
                  <a:lnTo>
                    <a:pt x="2279663" y="0"/>
                  </a:lnTo>
                  <a:lnTo>
                    <a:pt x="2279663" y="272690"/>
                  </a:lnTo>
                  <a:lnTo>
                    <a:pt x="0" y="27269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4E3024"/>
              </a:solidFill>
              <a:prstDash val="dash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279663" cy="31079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10441" y="3143325"/>
            <a:ext cx="541020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200"/>
              </a:lnSpc>
            </a:pP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c)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Đun</a:t>
            </a: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nấu</a:t>
            </a: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bằng</a:t>
            </a: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bếp</a:t>
            </a: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 than</a:t>
            </a:r>
          </a:p>
        </p:txBody>
      </p:sp>
      <p:sp>
        <p:nvSpPr>
          <p:cNvPr id="11" name="AutoShape 11"/>
          <p:cNvSpPr/>
          <p:nvPr/>
        </p:nvSpPr>
        <p:spPr>
          <a:xfrm flipH="1">
            <a:off x="6569865" y="922867"/>
            <a:ext cx="0" cy="5012266"/>
          </a:xfrm>
          <a:prstGeom prst="line">
            <a:avLst/>
          </a:prstGeom>
          <a:ln w="85725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2" name="AutoShape 12"/>
          <p:cNvSpPr/>
          <p:nvPr/>
        </p:nvSpPr>
        <p:spPr>
          <a:xfrm>
            <a:off x="6569865" y="1915398"/>
            <a:ext cx="877125" cy="0"/>
          </a:xfrm>
          <a:prstGeom prst="line">
            <a:avLst/>
          </a:prstGeom>
          <a:ln w="1047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3" name="AutoShape 13"/>
          <p:cNvSpPr/>
          <p:nvPr/>
        </p:nvSpPr>
        <p:spPr>
          <a:xfrm>
            <a:off x="6569865" y="5097179"/>
            <a:ext cx="877125" cy="0"/>
          </a:xfrm>
          <a:prstGeom prst="line">
            <a:avLst/>
          </a:prstGeom>
          <a:ln w="1047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4" name="TextBox 14"/>
          <p:cNvSpPr txBox="1"/>
          <p:nvPr/>
        </p:nvSpPr>
        <p:spPr>
          <a:xfrm>
            <a:off x="7545439" y="1168425"/>
            <a:ext cx="4286869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947"/>
              </a:lnSpc>
            </a:pPr>
            <a:r>
              <a:rPr lang="en-US" sz="3534" b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Đun nấu bằng bếp than sẽ thải ra nhiều khói và khí độc gây ô nhiễm môi trường.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39265" y="4378429"/>
            <a:ext cx="4728731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40"/>
              </a:lnSpc>
            </a:pPr>
            <a:r>
              <a:rPr lang="en-US" sz="3600" b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Cách phòng tránh: Hạn chế dùng bếp than.</a:t>
            </a:r>
          </a:p>
        </p:txBody>
      </p:sp>
    </p:spTree>
    <p:extLst>
      <p:ext uri="{BB962C8B-B14F-4D97-AF65-F5344CB8AC3E}">
        <p14:creationId xmlns:p14="http://schemas.microsoft.com/office/powerpoint/2010/main" val="32518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2206" y="298870"/>
            <a:ext cx="11743991" cy="6260260"/>
            <a:chOff x="0" y="0"/>
            <a:chExt cx="4639602" cy="24731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39602" cy="2473189"/>
            </a:xfrm>
            <a:custGeom>
              <a:avLst/>
              <a:gdLst/>
              <a:ahLst/>
              <a:cxnLst/>
              <a:rect l="l" t="t" r="r" b="b"/>
              <a:pathLst>
                <a:path w="4639602" h="2473189">
                  <a:moveTo>
                    <a:pt x="22414" y="0"/>
                  </a:moveTo>
                  <a:lnTo>
                    <a:pt x="4617188" y="0"/>
                  </a:lnTo>
                  <a:cubicBezTo>
                    <a:pt x="4623133" y="0"/>
                    <a:pt x="4628833" y="2361"/>
                    <a:pt x="4633037" y="6565"/>
                  </a:cubicBezTo>
                  <a:cubicBezTo>
                    <a:pt x="4637240" y="10768"/>
                    <a:pt x="4639602" y="16469"/>
                    <a:pt x="4639602" y="22414"/>
                  </a:cubicBezTo>
                  <a:lnTo>
                    <a:pt x="4639602" y="2450776"/>
                  </a:lnTo>
                  <a:cubicBezTo>
                    <a:pt x="4639602" y="2456720"/>
                    <a:pt x="4637240" y="2462421"/>
                    <a:pt x="4633037" y="2466624"/>
                  </a:cubicBezTo>
                  <a:cubicBezTo>
                    <a:pt x="4628833" y="2470828"/>
                    <a:pt x="4623133" y="2473189"/>
                    <a:pt x="4617188" y="2473189"/>
                  </a:cubicBezTo>
                  <a:lnTo>
                    <a:pt x="22414" y="2473189"/>
                  </a:lnTo>
                  <a:cubicBezTo>
                    <a:pt x="16469" y="2473189"/>
                    <a:pt x="10768" y="2470828"/>
                    <a:pt x="6565" y="2466624"/>
                  </a:cubicBezTo>
                  <a:cubicBezTo>
                    <a:pt x="2361" y="2462421"/>
                    <a:pt x="0" y="2456720"/>
                    <a:pt x="0" y="2450776"/>
                  </a:cubicBezTo>
                  <a:lnTo>
                    <a:pt x="0" y="22414"/>
                  </a:lnTo>
                  <a:cubicBezTo>
                    <a:pt x="0" y="16469"/>
                    <a:pt x="2361" y="10768"/>
                    <a:pt x="6565" y="6565"/>
                  </a:cubicBezTo>
                  <a:cubicBezTo>
                    <a:pt x="10768" y="2361"/>
                    <a:pt x="16469" y="0"/>
                    <a:pt x="2241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82311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39602" cy="251128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69594" y="2909769"/>
            <a:ext cx="5770396" cy="690247"/>
            <a:chOff x="0" y="0"/>
            <a:chExt cx="2279663" cy="2726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79663" cy="272690"/>
            </a:xfrm>
            <a:custGeom>
              <a:avLst/>
              <a:gdLst/>
              <a:ahLst/>
              <a:cxnLst/>
              <a:rect l="l" t="t" r="r" b="b"/>
              <a:pathLst>
                <a:path w="2279663" h="272690">
                  <a:moveTo>
                    <a:pt x="0" y="0"/>
                  </a:moveTo>
                  <a:lnTo>
                    <a:pt x="2279663" y="0"/>
                  </a:lnTo>
                  <a:lnTo>
                    <a:pt x="2279663" y="272690"/>
                  </a:lnTo>
                  <a:lnTo>
                    <a:pt x="0" y="27269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4E3024"/>
              </a:solidFill>
              <a:prstDash val="dash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279663" cy="31079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54100" y="2980013"/>
            <a:ext cx="541020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200"/>
              </a:lnSpc>
            </a:pP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d)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Để</a:t>
            </a: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xe</a:t>
            </a: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máy</a:t>
            </a: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gần</a:t>
            </a: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nơi</a:t>
            </a: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hàn</a:t>
            </a:r>
            <a:r>
              <a:rPr lang="en-US" sz="3000" b="1" dirty="0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000" b="1" dirty="0" err="1">
                <a:solidFill>
                  <a:srgbClr val="823113"/>
                </a:solidFill>
                <a:latin typeface="Cambria Bold"/>
                <a:ea typeface="Cambria Bold"/>
                <a:cs typeface="Cambria Bold"/>
                <a:sym typeface="Cambria Bold"/>
              </a:rPr>
              <a:t>điện</a:t>
            </a:r>
            <a:endParaRPr lang="en-US" sz="3000" b="1" dirty="0">
              <a:solidFill>
                <a:srgbClr val="823113"/>
              </a:solidFill>
              <a:latin typeface="Cambria Bold"/>
              <a:ea typeface="Cambria Bold"/>
              <a:cs typeface="Cambria Bold"/>
              <a:sym typeface="Cambria Bold"/>
            </a:endParaRPr>
          </a:p>
        </p:txBody>
      </p:sp>
      <p:sp>
        <p:nvSpPr>
          <p:cNvPr id="11" name="AutoShape 11"/>
          <p:cNvSpPr/>
          <p:nvPr/>
        </p:nvSpPr>
        <p:spPr>
          <a:xfrm flipH="1">
            <a:off x="6569865" y="922867"/>
            <a:ext cx="0" cy="5012266"/>
          </a:xfrm>
          <a:prstGeom prst="line">
            <a:avLst/>
          </a:prstGeom>
          <a:ln w="85725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2" name="AutoShape 12"/>
          <p:cNvSpPr/>
          <p:nvPr/>
        </p:nvSpPr>
        <p:spPr>
          <a:xfrm>
            <a:off x="6569865" y="1915398"/>
            <a:ext cx="877125" cy="0"/>
          </a:xfrm>
          <a:prstGeom prst="line">
            <a:avLst/>
          </a:prstGeom>
          <a:ln w="1047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3" name="AutoShape 13"/>
          <p:cNvSpPr/>
          <p:nvPr/>
        </p:nvSpPr>
        <p:spPr>
          <a:xfrm>
            <a:off x="6569865" y="5097179"/>
            <a:ext cx="877125" cy="0"/>
          </a:xfrm>
          <a:prstGeom prst="line">
            <a:avLst/>
          </a:prstGeom>
          <a:ln w="1047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4" name="TextBox 14"/>
          <p:cNvSpPr txBox="1"/>
          <p:nvPr/>
        </p:nvSpPr>
        <p:spPr>
          <a:xfrm>
            <a:off x="7446989" y="1099214"/>
            <a:ext cx="4257807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42"/>
              </a:lnSpc>
            </a:pP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Để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xe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máy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gần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nơi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hàn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điện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. Tia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lửa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hàn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rơi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vào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xe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gây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cháy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, </a:t>
            </a:r>
            <a:r>
              <a:rPr lang="en-US" sz="3602" b="1" dirty="0" err="1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nổ</a:t>
            </a:r>
            <a:r>
              <a:rPr lang="en-US" sz="3602" b="1" dirty="0">
                <a:solidFill>
                  <a:srgbClr val="FF3131"/>
                </a:solidFill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39265" y="4378429"/>
            <a:ext cx="4728731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40"/>
              </a:lnSpc>
            </a:pPr>
            <a:r>
              <a:rPr lang="en-US" sz="3600" b="1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Cách phòng tránh: Không để xe gần nơi hàn</a:t>
            </a:r>
          </a:p>
        </p:txBody>
      </p:sp>
    </p:spTree>
    <p:extLst>
      <p:ext uri="{BB962C8B-B14F-4D97-AF65-F5344CB8AC3E}">
        <p14:creationId xmlns:p14="http://schemas.microsoft.com/office/powerpoint/2010/main" val="272636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24005" y="298870"/>
            <a:ext cx="11743991" cy="6260260"/>
            <a:chOff x="0" y="0"/>
            <a:chExt cx="4639602" cy="24731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39602" cy="2473189"/>
            </a:xfrm>
            <a:custGeom>
              <a:avLst/>
              <a:gdLst/>
              <a:ahLst/>
              <a:cxnLst/>
              <a:rect l="l" t="t" r="r" b="b"/>
              <a:pathLst>
                <a:path w="4639602" h="2473189">
                  <a:moveTo>
                    <a:pt x="22414" y="0"/>
                  </a:moveTo>
                  <a:lnTo>
                    <a:pt x="4617188" y="0"/>
                  </a:lnTo>
                  <a:cubicBezTo>
                    <a:pt x="4623133" y="0"/>
                    <a:pt x="4628833" y="2361"/>
                    <a:pt x="4633037" y="6565"/>
                  </a:cubicBezTo>
                  <a:cubicBezTo>
                    <a:pt x="4637240" y="10768"/>
                    <a:pt x="4639602" y="16469"/>
                    <a:pt x="4639602" y="22414"/>
                  </a:cubicBezTo>
                  <a:lnTo>
                    <a:pt x="4639602" y="2450776"/>
                  </a:lnTo>
                  <a:cubicBezTo>
                    <a:pt x="4639602" y="2456720"/>
                    <a:pt x="4637240" y="2462421"/>
                    <a:pt x="4633037" y="2466624"/>
                  </a:cubicBezTo>
                  <a:cubicBezTo>
                    <a:pt x="4628833" y="2470828"/>
                    <a:pt x="4623133" y="2473189"/>
                    <a:pt x="4617188" y="2473189"/>
                  </a:cubicBezTo>
                  <a:lnTo>
                    <a:pt x="22414" y="2473189"/>
                  </a:lnTo>
                  <a:cubicBezTo>
                    <a:pt x="16469" y="2473189"/>
                    <a:pt x="10768" y="2470828"/>
                    <a:pt x="6565" y="2466624"/>
                  </a:cubicBezTo>
                  <a:cubicBezTo>
                    <a:pt x="2361" y="2462421"/>
                    <a:pt x="0" y="2456720"/>
                    <a:pt x="0" y="2450776"/>
                  </a:cubicBezTo>
                  <a:lnTo>
                    <a:pt x="0" y="22414"/>
                  </a:lnTo>
                  <a:cubicBezTo>
                    <a:pt x="0" y="16469"/>
                    <a:pt x="2361" y="10768"/>
                    <a:pt x="6565" y="6565"/>
                  </a:cubicBezTo>
                  <a:cubicBezTo>
                    <a:pt x="10768" y="2361"/>
                    <a:pt x="16469" y="0"/>
                    <a:pt x="2241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82311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39602" cy="251128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203122" y="553903"/>
            <a:ext cx="5250498" cy="3799417"/>
          </a:xfrm>
          <a:custGeom>
            <a:avLst/>
            <a:gdLst/>
            <a:ahLst/>
            <a:cxnLst/>
            <a:rect l="l" t="t" r="r" b="b"/>
            <a:pathLst>
              <a:path w="7875747" h="5699125">
                <a:moveTo>
                  <a:pt x="0" y="0"/>
                </a:moveTo>
                <a:lnTo>
                  <a:pt x="7875747" y="0"/>
                </a:lnTo>
                <a:lnTo>
                  <a:pt x="7875747" y="5699125"/>
                </a:lnTo>
                <a:lnTo>
                  <a:pt x="0" y="5699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50" t="-35766" r="-173618" b="-1148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65541" y="4553614"/>
            <a:ext cx="11260919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6"/>
              </a:lnSpc>
            </a:pP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Sử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dụng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bếp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củi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cải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tiến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để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đun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nấu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tránh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được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lãng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phí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củi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vì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ngọn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lửa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tập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trung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vào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đáy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nồi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,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nhiệt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không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bị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toả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ra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môi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trường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xung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3333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quanh</a:t>
            </a:r>
            <a:r>
              <a:rPr lang="en-US" sz="3333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541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24005" y="298870"/>
            <a:ext cx="11743991" cy="6260260"/>
            <a:chOff x="0" y="0"/>
            <a:chExt cx="4639602" cy="24731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39602" cy="2473189"/>
            </a:xfrm>
            <a:custGeom>
              <a:avLst/>
              <a:gdLst/>
              <a:ahLst/>
              <a:cxnLst/>
              <a:rect l="l" t="t" r="r" b="b"/>
              <a:pathLst>
                <a:path w="4639602" h="2473189">
                  <a:moveTo>
                    <a:pt x="22414" y="0"/>
                  </a:moveTo>
                  <a:lnTo>
                    <a:pt x="4617188" y="0"/>
                  </a:lnTo>
                  <a:cubicBezTo>
                    <a:pt x="4623133" y="0"/>
                    <a:pt x="4628833" y="2361"/>
                    <a:pt x="4633037" y="6565"/>
                  </a:cubicBezTo>
                  <a:cubicBezTo>
                    <a:pt x="4637240" y="10768"/>
                    <a:pt x="4639602" y="16469"/>
                    <a:pt x="4639602" y="22414"/>
                  </a:cubicBezTo>
                  <a:lnTo>
                    <a:pt x="4639602" y="2450776"/>
                  </a:lnTo>
                  <a:cubicBezTo>
                    <a:pt x="4639602" y="2456720"/>
                    <a:pt x="4637240" y="2462421"/>
                    <a:pt x="4633037" y="2466624"/>
                  </a:cubicBezTo>
                  <a:cubicBezTo>
                    <a:pt x="4628833" y="2470828"/>
                    <a:pt x="4623133" y="2473189"/>
                    <a:pt x="4617188" y="2473189"/>
                  </a:cubicBezTo>
                  <a:lnTo>
                    <a:pt x="22414" y="2473189"/>
                  </a:lnTo>
                  <a:cubicBezTo>
                    <a:pt x="16469" y="2473189"/>
                    <a:pt x="10768" y="2470828"/>
                    <a:pt x="6565" y="2466624"/>
                  </a:cubicBezTo>
                  <a:cubicBezTo>
                    <a:pt x="2361" y="2462421"/>
                    <a:pt x="0" y="2456720"/>
                    <a:pt x="0" y="2450776"/>
                  </a:cubicBezTo>
                  <a:lnTo>
                    <a:pt x="0" y="22414"/>
                  </a:lnTo>
                  <a:cubicBezTo>
                    <a:pt x="0" y="16469"/>
                    <a:pt x="2361" y="10768"/>
                    <a:pt x="6565" y="6565"/>
                  </a:cubicBezTo>
                  <a:cubicBezTo>
                    <a:pt x="10768" y="2361"/>
                    <a:pt x="16469" y="0"/>
                    <a:pt x="2241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82311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39602" cy="251128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443558" y="990638"/>
            <a:ext cx="4506489" cy="4876726"/>
          </a:xfrm>
          <a:custGeom>
            <a:avLst/>
            <a:gdLst/>
            <a:ahLst/>
            <a:cxnLst/>
            <a:rect l="l" t="t" r="r" b="b"/>
            <a:pathLst>
              <a:path w="6759733" h="7315089">
                <a:moveTo>
                  <a:pt x="0" y="0"/>
                </a:moveTo>
                <a:lnTo>
                  <a:pt x="6759732" y="0"/>
                </a:lnTo>
                <a:lnTo>
                  <a:pt x="6759732" y="7315088"/>
                </a:lnTo>
                <a:lnTo>
                  <a:pt x="0" y="7315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5700" t="-35766" r="-159542" b="-1148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169600" y="2302166"/>
            <a:ext cx="6336600" cy="2192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742"/>
              </a:lnSpc>
            </a:pP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Củi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cháy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ra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bên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ngoài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bếp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gây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lãng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phí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và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còn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có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thể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gây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hoả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hoạn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986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24005" y="298870"/>
            <a:ext cx="11743991" cy="6260260"/>
            <a:chOff x="0" y="0"/>
            <a:chExt cx="4639602" cy="24731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39602" cy="2473189"/>
            </a:xfrm>
            <a:custGeom>
              <a:avLst/>
              <a:gdLst/>
              <a:ahLst/>
              <a:cxnLst/>
              <a:rect l="l" t="t" r="r" b="b"/>
              <a:pathLst>
                <a:path w="4639602" h="2473189">
                  <a:moveTo>
                    <a:pt x="22414" y="0"/>
                  </a:moveTo>
                  <a:lnTo>
                    <a:pt x="4617188" y="0"/>
                  </a:lnTo>
                  <a:cubicBezTo>
                    <a:pt x="4623133" y="0"/>
                    <a:pt x="4628833" y="2361"/>
                    <a:pt x="4633037" y="6565"/>
                  </a:cubicBezTo>
                  <a:cubicBezTo>
                    <a:pt x="4637240" y="10768"/>
                    <a:pt x="4639602" y="16469"/>
                    <a:pt x="4639602" y="22414"/>
                  </a:cubicBezTo>
                  <a:lnTo>
                    <a:pt x="4639602" y="2450776"/>
                  </a:lnTo>
                  <a:cubicBezTo>
                    <a:pt x="4639602" y="2456720"/>
                    <a:pt x="4637240" y="2462421"/>
                    <a:pt x="4633037" y="2466624"/>
                  </a:cubicBezTo>
                  <a:cubicBezTo>
                    <a:pt x="4628833" y="2470828"/>
                    <a:pt x="4623133" y="2473189"/>
                    <a:pt x="4617188" y="2473189"/>
                  </a:cubicBezTo>
                  <a:lnTo>
                    <a:pt x="22414" y="2473189"/>
                  </a:lnTo>
                  <a:cubicBezTo>
                    <a:pt x="16469" y="2473189"/>
                    <a:pt x="10768" y="2470828"/>
                    <a:pt x="6565" y="2466624"/>
                  </a:cubicBezTo>
                  <a:cubicBezTo>
                    <a:pt x="2361" y="2462421"/>
                    <a:pt x="0" y="2456720"/>
                    <a:pt x="0" y="2450776"/>
                  </a:cubicBezTo>
                  <a:lnTo>
                    <a:pt x="0" y="22414"/>
                  </a:lnTo>
                  <a:cubicBezTo>
                    <a:pt x="0" y="16469"/>
                    <a:pt x="2361" y="10768"/>
                    <a:pt x="6565" y="6565"/>
                  </a:cubicBezTo>
                  <a:cubicBezTo>
                    <a:pt x="10768" y="2361"/>
                    <a:pt x="16469" y="0"/>
                    <a:pt x="2241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82311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39602" cy="251128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5191583" y="1111543"/>
            <a:ext cx="6489775" cy="4634914"/>
          </a:xfrm>
          <a:custGeom>
            <a:avLst/>
            <a:gdLst/>
            <a:ahLst/>
            <a:cxnLst/>
            <a:rect l="l" t="t" r="r" b="b"/>
            <a:pathLst>
              <a:path w="9734662" h="6952371">
                <a:moveTo>
                  <a:pt x="0" y="0"/>
                </a:moveTo>
                <a:lnTo>
                  <a:pt x="9734662" y="0"/>
                </a:lnTo>
                <a:lnTo>
                  <a:pt x="9734662" y="6952372"/>
                </a:lnTo>
                <a:lnTo>
                  <a:pt x="0" y="69523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0613" t="-40478" r="-7730" b="-1445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65816" y="1575482"/>
            <a:ext cx="4512022" cy="3654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742"/>
              </a:lnSpc>
            </a:pP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Tắc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đường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làm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ô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tô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,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xe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máy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không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di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chuyển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được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</a:p>
          <a:p>
            <a:pPr algn="ctr" defTabSz="609630">
              <a:lnSpc>
                <a:spcPts val="5742"/>
              </a:lnSpc>
            </a:pP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nhưng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máy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vẫn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nổ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gây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tốn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4102" b="1" dirty="0" err="1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xăng</a:t>
            </a:r>
            <a:r>
              <a:rPr lang="en-US" sz="4102" b="1" dirty="0">
                <a:solidFill>
                  <a:srgbClr val="264B75"/>
                </a:solidFill>
                <a:latin typeface="Cambria Bold"/>
                <a:ea typeface="Cambria Bold"/>
                <a:cs typeface="Cambria Bold"/>
                <a:sym typeface="Cambria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42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218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#9Slide07 HoneyCream</vt:lpstr>
      <vt:lpstr>Arial</vt:lpstr>
      <vt:lpstr>Calibri</vt:lpstr>
      <vt:lpstr>Cambria Bold</vt:lpstr>
      <vt:lpstr>SVN-Newton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Admin</cp:lastModifiedBy>
  <cp:revision>41</cp:revision>
  <dcterms:created xsi:type="dcterms:W3CDTF">2024-10-05T08:44:56Z</dcterms:created>
  <dcterms:modified xsi:type="dcterms:W3CDTF">2024-11-23T14:47:14Z</dcterms:modified>
</cp:coreProperties>
</file>